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4669"/>
  </p:normalViewPr>
  <p:slideViewPr>
    <p:cSldViewPr snapToGrid="0">
      <p:cViewPr>
        <p:scale>
          <a:sx n="166" d="100"/>
          <a:sy n="166" d="100"/>
        </p:scale>
        <p:origin x="312" y="-5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025D291-5D48-8249-81C6-0EF110BD9615}" type="datetimeFigureOut">
              <a:rPr lang="en-US" smtClean="0"/>
              <a:t>1/10/24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749399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25D291-5D48-8249-81C6-0EF110BD9615}" type="datetimeFigureOut">
              <a:rPr lang="en-US" smtClean="0"/>
              <a:t>1/10/24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17331890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25D291-5D48-8249-81C6-0EF110BD9615}" type="datetimeFigureOut">
              <a:rPr lang="en-US" smtClean="0"/>
              <a:t>1/10/24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3771454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25D291-5D48-8249-81C6-0EF110BD9615}" type="datetimeFigureOut">
              <a:rPr lang="en-US" smtClean="0"/>
              <a:t>1/10/24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10117191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25D291-5D48-8249-81C6-0EF110BD9615}" type="datetimeFigureOut">
              <a:rPr lang="en-US" smtClean="0"/>
              <a:t>1/10/24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3059572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025D291-5D48-8249-81C6-0EF110BD9615}" type="datetimeFigureOut">
              <a:rPr lang="en-US" smtClean="0"/>
              <a:t>1/10/24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23555840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025D291-5D48-8249-81C6-0EF110BD9615}" type="datetimeFigureOut">
              <a:rPr lang="en-US" smtClean="0"/>
              <a:t>1/10/24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2661164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025D291-5D48-8249-81C6-0EF110BD9615}" type="datetimeFigureOut">
              <a:rPr lang="en-US" smtClean="0"/>
              <a:t>1/10/24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2734032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25D291-5D48-8249-81C6-0EF110BD9615}" type="datetimeFigureOut">
              <a:rPr lang="en-US" smtClean="0"/>
              <a:t>1/10/24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1069387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426282"/>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0025D291-5D48-8249-81C6-0EF110BD9615}" type="datetimeFigureOut">
              <a:rPr lang="en-US" smtClean="0"/>
              <a:t>1/10/24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1785483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426282"/>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0025D291-5D48-8249-81C6-0EF110BD9615}" type="datetimeFigureOut">
              <a:rPr lang="en-US" smtClean="0"/>
              <a:t>1/10/24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8CB694-63D0-CD41-AC18-FC74F92DBB9D}" type="slidenum">
              <a:rPr lang="en-US" smtClean="0"/>
              <a:t>‹#›</a:t>
            </a:fld>
            <a:endParaRPr lang="en-US"/>
          </a:p>
        </p:txBody>
      </p:sp>
    </p:spTree>
    <p:extLst>
      <p:ext uri="{BB962C8B-B14F-4D97-AF65-F5344CB8AC3E}">
        <p14:creationId xmlns:p14="http://schemas.microsoft.com/office/powerpoint/2010/main" val="2776385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7"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0025D291-5D48-8249-81C6-0EF110BD9615}" type="datetimeFigureOut">
              <a:rPr lang="en-US" smtClean="0"/>
              <a:t>1/10/24</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718CB694-63D0-CD41-AC18-FC74F92DBB9D}" type="slidenum">
              <a:rPr lang="en-US" smtClean="0"/>
              <a:t>‹#›</a:t>
            </a:fld>
            <a:endParaRPr lang="en-US"/>
          </a:p>
        </p:txBody>
      </p:sp>
    </p:spTree>
    <p:extLst>
      <p:ext uri="{BB962C8B-B14F-4D97-AF65-F5344CB8AC3E}">
        <p14:creationId xmlns:p14="http://schemas.microsoft.com/office/powerpoint/2010/main" val="39334125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BBA51899-64D2-4652-5E1B-1581CA372B6D}"/>
              </a:ext>
            </a:extLst>
          </p:cNvPr>
          <p:cNvPicPr>
            <a:picLocks noChangeAspect="1"/>
          </p:cNvPicPr>
          <p:nvPr/>
        </p:nvPicPr>
        <p:blipFill>
          <a:blip r:embed="rId2"/>
          <a:stretch>
            <a:fillRect/>
          </a:stretch>
        </p:blipFill>
        <p:spPr>
          <a:xfrm>
            <a:off x="266400" y="234414"/>
            <a:ext cx="2956406" cy="2217305"/>
          </a:xfrm>
          <a:prstGeom prst="rect">
            <a:avLst/>
          </a:prstGeom>
        </p:spPr>
      </p:pic>
      <p:pic>
        <p:nvPicPr>
          <p:cNvPr id="13" name="Picture 12">
            <a:extLst>
              <a:ext uri="{FF2B5EF4-FFF2-40B4-BE49-F238E27FC236}">
                <a16:creationId xmlns:a16="http://schemas.microsoft.com/office/drawing/2014/main" id="{03C446E3-D229-646A-D513-7171976AADE8}"/>
              </a:ext>
            </a:extLst>
          </p:cNvPr>
          <p:cNvPicPr>
            <a:picLocks noChangeAspect="1"/>
          </p:cNvPicPr>
          <p:nvPr/>
        </p:nvPicPr>
        <p:blipFill>
          <a:blip r:embed="rId3"/>
          <a:stretch>
            <a:fillRect/>
          </a:stretch>
        </p:blipFill>
        <p:spPr>
          <a:xfrm>
            <a:off x="949846" y="5179589"/>
            <a:ext cx="4958304" cy="2789046"/>
          </a:xfrm>
          <a:prstGeom prst="rect">
            <a:avLst/>
          </a:prstGeom>
        </p:spPr>
      </p:pic>
      <p:sp>
        <p:nvSpPr>
          <p:cNvPr id="16" name="TextBox 15">
            <a:extLst>
              <a:ext uri="{FF2B5EF4-FFF2-40B4-BE49-F238E27FC236}">
                <a16:creationId xmlns:a16="http://schemas.microsoft.com/office/drawing/2014/main" id="{3924E59C-7C33-6185-7C7F-0451E5C5833D}"/>
              </a:ext>
            </a:extLst>
          </p:cNvPr>
          <p:cNvSpPr txBox="1"/>
          <p:nvPr/>
        </p:nvSpPr>
        <p:spPr>
          <a:xfrm>
            <a:off x="195942" y="7998669"/>
            <a:ext cx="6510653" cy="1692771"/>
          </a:xfrm>
          <a:prstGeom prst="rect">
            <a:avLst/>
          </a:prstGeom>
          <a:noFill/>
        </p:spPr>
        <p:txBody>
          <a:bodyPr wrap="square" rtlCol="0">
            <a:spAutoFit/>
          </a:bodyPr>
          <a:lstStyle/>
          <a:p>
            <a:r>
              <a:rPr lang="en-US" sz="800" b="1" dirty="0">
                <a:latin typeface="Arial" panose="020B0604020202020204" pitchFamily="34" charset="0"/>
                <a:cs typeface="Arial" panose="020B0604020202020204" pitchFamily="34" charset="0"/>
              </a:rPr>
              <a:t>Fig S.17.</a:t>
            </a:r>
            <a:r>
              <a:rPr lang="en-US" sz="800" dirty="0">
                <a:latin typeface="Arial" panose="020B0604020202020204" pitchFamily="34" charset="0"/>
                <a:cs typeface="Arial" panose="020B0604020202020204" pitchFamily="34" charset="0"/>
              </a:rPr>
              <a:t> (A) Representative distribution of the center of mass (</a:t>
            </a:r>
            <a:r>
              <a:rPr lang="en-US" sz="800" dirty="0" err="1">
                <a:latin typeface="Arial" panose="020B0604020202020204" pitchFamily="34" charset="0"/>
                <a:cs typeface="Arial" panose="020B0604020202020204" pitchFamily="34" charset="0"/>
              </a:rPr>
              <a:t>CoM</a:t>
            </a:r>
            <a:r>
              <a:rPr lang="en-US" sz="800" dirty="0">
                <a:latin typeface="Arial" panose="020B0604020202020204" pitchFamily="34" charset="0"/>
                <a:cs typeface="Arial" panose="020B0604020202020204" pitchFamily="34" charset="0"/>
              </a:rPr>
              <a:t>) separation distances between the SRI domain and the </a:t>
            </a:r>
            <a:r>
              <a:rPr lang="en-US" sz="800" dirty="0" err="1">
                <a:latin typeface="Arial" panose="020B0604020202020204" pitchFamily="34" charset="0"/>
                <a:cs typeface="Arial" panose="020B0604020202020204" pitchFamily="34" charset="0"/>
              </a:rPr>
              <a:t>diheptad</a:t>
            </a:r>
            <a:r>
              <a:rPr lang="en-US" sz="800" dirty="0">
                <a:latin typeface="Arial" panose="020B0604020202020204" pitchFamily="34" charset="0"/>
                <a:cs typeface="Arial" panose="020B0604020202020204" pitchFamily="34" charset="0"/>
              </a:rPr>
              <a:t> of CTD across umbrella sampling windows. Each plot illustrates the </a:t>
            </a:r>
            <a:r>
              <a:rPr lang="en-US" sz="800" dirty="0" err="1">
                <a:latin typeface="Arial" panose="020B0604020202020204" pitchFamily="34" charset="0"/>
                <a:cs typeface="Arial" panose="020B0604020202020204" pitchFamily="34" charset="0"/>
              </a:rPr>
              <a:t>CoM</a:t>
            </a:r>
            <a:r>
              <a:rPr lang="en-US" sz="800" dirty="0">
                <a:latin typeface="Arial" panose="020B0604020202020204" pitchFamily="34" charset="0"/>
                <a:cs typeface="Arial" panose="020B0604020202020204" pitchFamily="34" charset="0"/>
              </a:rPr>
              <a:t> separation for a specific window. (B) Free energy profiles for the interaction between the phosphorylated </a:t>
            </a:r>
            <a:r>
              <a:rPr lang="en-US" sz="800" dirty="0" err="1">
                <a:latin typeface="Arial" panose="020B0604020202020204" pitchFamily="34" charset="0"/>
                <a:cs typeface="Arial" panose="020B0604020202020204" pitchFamily="34" charset="0"/>
              </a:rPr>
              <a:t>diheptad</a:t>
            </a:r>
            <a:r>
              <a:rPr lang="en-US" sz="800" dirty="0">
                <a:latin typeface="Arial" panose="020B0604020202020204" pitchFamily="34" charset="0"/>
                <a:cs typeface="Arial" panose="020B0604020202020204" pitchFamily="34" charset="0"/>
              </a:rPr>
              <a:t> of CTD (Y1-pS2-P3-T4-pS5-P6-S7) and the SRI domain of RECQ5. The distance between proteins' center of mass (</a:t>
            </a:r>
            <a:r>
              <a:rPr lang="en-US" sz="800" dirty="0" err="1">
                <a:latin typeface="Arial" panose="020B0604020202020204" pitchFamily="34" charset="0"/>
                <a:cs typeface="Arial" panose="020B0604020202020204" pitchFamily="34" charset="0"/>
              </a:rPr>
              <a:t>CoM</a:t>
            </a:r>
            <a:r>
              <a:rPr lang="en-US" sz="800" dirty="0">
                <a:latin typeface="Arial" panose="020B0604020202020204" pitchFamily="34" charset="0"/>
                <a:cs typeface="Arial" panose="020B0604020202020204" pitchFamily="34" charset="0"/>
              </a:rPr>
              <a:t>) was systematically reduced from 5 nm to 1 nm and then reversed, confirming the robustness of the sampling through the absence of hysteresis. The binding affinity in Mol is shown for each of the charges placed on the SRI domain. (C) Comparative visualization of the final molecular arrangements in simulations for RECQ5</a:t>
            </a:r>
            <a:r>
              <a:rPr lang="en-US" sz="800" baseline="-25000" dirty="0">
                <a:latin typeface="Arial" panose="020B0604020202020204" pitchFamily="34" charset="0"/>
                <a:cs typeface="Arial" panose="020B0604020202020204" pitchFamily="34" charset="0"/>
              </a:rPr>
              <a:t>IDR</a:t>
            </a:r>
            <a:r>
              <a:rPr lang="en-US" sz="800" dirty="0">
                <a:latin typeface="Arial" panose="020B0604020202020204" pitchFamily="34" charset="0"/>
                <a:cs typeface="Arial" panose="020B0604020202020204" pitchFamily="34" charset="0"/>
              </a:rPr>
              <a:t>, CTD, and p5-CTD (Y1-S2-P3-T4-pS5-P6-S7). Condensates from RECQ5</a:t>
            </a:r>
            <a:r>
              <a:rPr lang="en-US" sz="800" baseline="-25000" dirty="0">
                <a:latin typeface="Arial" panose="020B0604020202020204" pitchFamily="34" charset="0"/>
                <a:cs typeface="Arial" panose="020B0604020202020204" pitchFamily="34" charset="0"/>
              </a:rPr>
              <a:t>IDR</a:t>
            </a:r>
            <a:r>
              <a:rPr lang="en-US" sz="800" dirty="0">
                <a:latin typeface="Arial" panose="020B0604020202020204" pitchFamily="34" charset="0"/>
                <a:cs typeface="Arial" panose="020B0604020202020204" pitchFamily="34" charset="0"/>
              </a:rPr>
              <a:t> and CTD formed a slab due to the applied periodic boundary conditions. p5-CTD resulted in a dispersed solution. Each copy of the proteins shown is given a different color to help distinguish their positions. (D) Density profiles of the simulated box with RECQ5</a:t>
            </a:r>
            <a:r>
              <a:rPr lang="en-US" sz="800" baseline="-25000" dirty="0">
                <a:latin typeface="Arial" panose="020B0604020202020204" pitchFamily="34" charset="0"/>
                <a:cs typeface="Arial" panose="020B0604020202020204" pitchFamily="34" charset="0"/>
              </a:rPr>
              <a:t>IDR</a:t>
            </a:r>
            <a:r>
              <a:rPr lang="en-US" sz="800" dirty="0">
                <a:latin typeface="Arial" panose="020B0604020202020204" pitchFamily="34" charset="0"/>
                <a:cs typeface="Arial" panose="020B0604020202020204" pitchFamily="34" charset="0"/>
              </a:rPr>
              <a:t>, CTD, and p5-CTD along the z-axis. The graph exhibits the local density of molecules within a defined volume. The P-CTD displays a broad distribution roughly equal through out the box, reflecting a gas-like distribution. (E) 70 copies of REQC5 in a 60 x 60 x 60 nm periodic box at the beginning of the simulation (Left) and after 17 </a:t>
            </a:r>
            <a:r>
              <a:rPr lang="el-GR" sz="800" dirty="0">
                <a:latin typeface="Arial" panose="020B0604020202020204" pitchFamily="34" charset="0"/>
                <a:cs typeface="Arial" panose="020B0604020202020204" pitchFamily="34" charset="0"/>
              </a:rPr>
              <a:t>μ</a:t>
            </a:r>
            <a:r>
              <a:rPr lang="en-US" sz="800" dirty="0">
                <a:latin typeface="Arial" panose="020B0604020202020204" pitchFamily="34" charset="0"/>
                <a:cs typeface="Arial" panose="020B0604020202020204" pitchFamily="34" charset="0"/>
              </a:rPr>
              <a:t>s (Right). Two condensates have formed spontaneously within the simulated timescale, demonstrating RECQ5's ability to spontaneously form condensates. Each RECQ5 is given a different color to help distinguish their positions.</a:t>
            </a:r>
          </a:p>
        </p:txBody>
      </p:sp>
      <p:sp>
        <p:nvSpPr>
          <p:cNvPr id="17" name="TextBox 16">
            <a:extLst>
              <a:ext uri="{FF2B5EF4-FFF2-40B4-BE49-F238E27FC236}">
                <a16:creationId xmlns:a16="http://schemas.microsoft.com/office/drawing/2014/main" id="{FACC3004-31B4-5420-2516-98E3B3E6FF8B}"/>
              </a:ext>
            </a:extLst>
          </p:cNvPr>
          <p:cNvSpPr txBox="1"/>
          <p:nvPr/>
        </p:nvSpPr>
        <p:spPr>
          <a:xfrm>
            <a:off x="60210" y="91449"/>
            <a:ext cx="271463" cy="246221"/>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A</a:t>
            </a:r>
          </a:p>
        </p:txBody>
      </p:sp>
      <p:sp>
        <p:nvSpPr>
          <p:cNvPr id="18" name="TextBox 17">
            <a:extLst>
              <a:ext uri="{FF2B5EF4-FFF2-40B4-BE49-F238E27FC236}">
                <a16:creationId xmlns:a16="http://schemas.microsoft.com/office/drawing/2014/main" id="{470092D1-AA74-B229-DAD4-888A6B697CCD}"/>
              </a:ext>
            </a:extLst>
          </p:cNvPr>
          <p:cNvSpPr txBox="1"/>
          <p:nvPr/>
        </p:nvSpPr>
        <p:spPr>
          <a:xfrm>
            <a:off x="3293266" y="91448"/>
            <a:ext cx="271463" cy="246221"/>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B</a:t>
            </a:r>
          </a:p>
        </p:txBody>
      </p:sp>
      <p:sp>
        <p:nvSpPr>
          <p:cNvPr id="19" name="TextBox 18">
            <a:extLst>
              <a:ext uri="{FF2B5EF4-FFF2-40B4-BE49-F238E27FC236}">
                <a16:creationId xmlns:a16="http://schemas.microsoft.com/office/drawing/2014/main" id="{389D9341-8447-5CA6-4B6F-33322418239C}"/>
              </a:ext>
            </a:extLst>
          </p:cNvPr>
          <p:cNvSpPr txBox="1"/>
          <p:nvPr/>
        </p:nvSpPr>
        <p:spPr>
          <a:xfrm>
            <a:off x="195941" y="2596503"/>
            <a:ext cx="271463" cy="246221"/>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C</a:t>
            </a:r>
          </a:p>
        </p:txBody>
      </p:sp>
      <p:sp>
        <p:nvSpPr>
          <p:cNvPr id="20" name="TextBox 19">
            <a:extLst>
              <a:ext uri="{FF2B5EF4-FFF2-40B4-BE49-F238E27FC236}">
                <a16:creationId xmlns:a16="http://schemas.microsoft.com/office/drawing/2014/main" id="{D4D98CE9-1702-87AA-2CCA-EE35199AC8C1}"/>
              </a:ext>
            </a:extLst>
          </p:cNvPr>
          <p:cNvSpPr txBox="1"/>
          <p:nvPr/>
        </p:nvSpPr>
        <p:spPr>
          <a:xfrm>
            <a:off x="3403481" y="2596503"/>
            <a:ext cx="271463" cy="246221"/>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D</a:t>
            </a:r>
          </a:p>
        </p:txBody>
      </p:sp>
      <p:sp>
        <p:nvSpPr>
          <p:cNvPr id="21" name="TextBox 20">
            <a:extLst>
              <a:ext uri="{FF2B5EF4-FFF2-40B4-BE49-F238E27FC236}">
                <a16:creationId xmlns:a16="http://schemas.microsoft.com/office/drawing/2014/main" id="{B1A69A0D-B487-C331-8A9F-A4BB0DBCD93D}"/>
              </a:ext>
            </a:extLst>
          </p:cNvPr>
          <p:cNvSpPr txBox="1"/>
          <p:nvPr/>
        </p:nvSpPr>
        <p:spPr>
          <a:xfrm>
            <a:off x="195941" y="5328147"/>
            <a:ext cx="271463" cy="246221"/>
          </a:xfrm>
          <a:prstGeom prst="rect">
            <a:avLst/>
          </a:prstGeom>
          <a:noFill/>
        </p:spPr>
        <p:txBody>
          <a:bodyPr wrap="square" rtlCol="0">
            <a:spAutoFit/>
          </a:bodyPr>
          <a:lstStyle/>
          <a:p>
            <a:r>
              <a:rPr lang="en-US" sz="1000" b="1" dirty="0">
                <a:latin typeface="Arial" panose="020B0604020202020204" pitchFamily="34" charset="0"/>
                <a:cs typeface="Arial" panose="020B0604020202020204" pitchFamily="34" charset="0"/>
              </a:rPr>
              <a:t>E</a:t>
            </a:r>
          </a:p>
        </p:txBody>
      </p:sp>
      <p:pic>
        <p:nvPicPr>
          <p:cNvPr id="23" name="Picture 22" descr="A black background with colorful squares&#10;&#10;Description automatically generated">
            <a:extLst>
              <a:ext uri="{FF2B5EF4-FFF2-40B4-BE49-F238E27FC236}">
                <a16:creationId xmlns:a16="http://schemas.microsoft.com/office/drawing/2014/main" id="{00FBCFC6-E933-D86B-DE22-5C6AB7F46C52}"/>
              </a:ext>
            </a:extLst>
          </p:cNvPr>
          <p:cNvPicPr>
            <a:picLocks noChangeAspect="1"/>
          </p:cNvPicPr>
          <p:nvPr/>
        </p:nvPicPr>
        <p:blipFill>
          <a:blip r:embed="rId4"/>
          <a:stretch>
            <a:fillRect/>
          </a:stretch>
        </p:blipFill>
        <p:spPr>
          <a:xfrm>
            <a:off x="161647" y="3015342"/>
            <a:ext cx="3403082" cy="1991629"/>
          </a:xfrm>
          <a:prstGeom prst="rect">
            <a:avLst/>
          </a:prstGeom>
        </p:spPr>
      </p:pic>
      <p:sp>
        <p:nvSpPr>
          <p:cNvPr id="24" name="TextBox 23">
            <a:extLst>
              <a:ext uri="{FF2B5EF4-FFF2-40B4-BE49-F238E27FC236}">
                <a16:creationId xmlns:a16="http://schemas.microsoft.com/office/drawing/2014/main" id="{E4D45686-FCAC-C4A7-DECF-F05BC7EC7AC1}"/>
              </a:ext>
            </a:extLst>
          </p:cNvPr>
          <p:cNvSpPr txBox="1"/>
          <p:nvPr/>
        </p:nvSpPr>
        <p:spPr>
          <a:xfrm>
            <a:off x="473346" y="2894960"/>
            <a:ext cx="952999" cy="246221"/>
          </a:xfrm>
          <a:prstGeom prst="rect">
            <a:avLst/>
          </a:prstGeom>
          <a:noFill/>
        </p:spPr>
        <p:txBody>
          <a:bodyPr wrap="square" rtlCol="0">
            <a:spAutoFit/>
          </a:bodyPr>
          <a:lstStyle/>
          <a:p>
            <a:r>
              <a:rPr lang="en-US" sz="1000" dirty="0">
                <a:latin typeface="Arial" panose="020B0604020202020204" pitchFamily="34" charset="0"/>
                <a:cs typeface="Arial" panose="020B0604020202020204" pitchFamily="34" charset="0"/>
              </a:rPr>
              <a:t>RECQ5</a:t>
            </a:r>
            <a:r>
              <a:rPr lang="en-US" sz="1000" baseline="-25000" dirty="0">
                <a:latin typeface="Arial" panose="020B0604020202020204" pitchFamily="34" charset="0"/>
                <a:cs typeface="Arial" panose="020B0604020202020204" pitchFamily="34" charset="0"/>
              </a:rPr>
              <a:t>IDR</a:t>
            </a:r>
            <a:endParaRPr lang="en-US" sz="10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D9978083-23A4-8947-07F6-8CED0791000F}"/>
              </a:ext>
            </a:extLst>
          </p:cNvPr>
          <p:cNvSpPr txBox="1"/>
          <p:nvPr/>
        </p:nvSpPr>
        <p:spPr>
          <a:xfrm>
            <a:off x="473345" y="3575388"/>
            <a:ext cx="952999" cy="246221"/>
          </a:xfrm>
          <a:prstGeom prst="rect">
            <a:avLst/>
          </a:prstGeom>
          <a:noFill/>
        </p:spPr>
        <p:txBody>
          <a:bodyPr wrap="square" rtlCol="0">
            <a:spAutoFit/>
          </a:bodyPr>
          <a:lstStyle/>
          <a:p>
            <a:r>
              <a:rPr lang="en-US" sz="1000" dirty="0">
                <a:latin typeface="Arial" panose="020B0604020202020204" pitchFamily="34" charset="0"/>
                <a:cs typeface="Arial" panose="020B0604020202020204" pitchFamily="34" charset="0"/>
              </a:rPr>
              <a:t>CTD</a:t>
            </a:r>
          </a:p>
        </p:txBody>
      </p:sp>
      <p:sp>
        <p:nvSpPr>
          <p:cNvPr id="26" name="TextBox 25">
            <a:extLst>
              <a:ext uri="{FF2B5EF4-FFF2-40B4-BE49-F238E27FC236}">
                <a16:creationId xmlns:a16="http://schemas.microsoft.com/office/drawing/2014/main" id="{903DC246-7AEB-AE02-C894-AA7D5DBE509C}"/>
              </a:ext>
            </a:extLst>
          </p:cNvPr>
          <p:cNvSpPr txBox="1"/>
          <p:nvPr/>
        </p:nvSpPr>
        <p:spPr>
          <a:xfrm>
            <a:off x="467404" y="4288781"/>
            <a:ext cx="952999" cy="246221"/>
          </a:xfrm>
          <a:prstGeom prst="rect">
            <a:avLst/>
          </a:prstGeom>
          <a:noFill/>
        </p:spPr>
        <p:txBody>
          <a:bodyPr wrap="square" rtlCol="0">
            <a:spAutoFit/>
          </a:bodyPr>
          <a:lstStyle/>
          <a:p>
            <a:r>
              <a:rPr lang="en-US" sz="1000" dirty="0">
                <a:latin typeface="Arial" panose="020B0604020202020204" pitchFamily="34" charset="0"/>
                <a:cs typeface="Arial" panose="020B0604020202020204" pitchFamily="34" charset="0"/>
              </a:rPr>
              <a:t>p5-CTD</a:t>
            </a:r>
          </a:p>
        </p:txBody>
      </p:sp>
      <p:pic>
        <p:nvPicPr>
          <p:cNvPr id="38" name="Picture 37">
            <a:extLst>
              <a:ext uri="{FF2B5EF4-FFF2-40B4-BE49-F238E27FC236}">
                <a16:creationId xmlns:a16="http://schemas.microsoft.com/office/drawing/2014/main" id="{CAB77ECD-8153-90AC-E4CA-D359F1D40D6F}"/>
              </a:ext>
            </a:extLst>
          </p:cNvPr>
          <p:cNvPicPr>
            <a:picLocks noChangeAspect="1"/>
          </p:cNvPicPr>
          <p:nvPr/>
        </p:nvPicPr>
        <p:blipFill>
          <a:blip r:embed="rId5"/>
          <a:stretch>
            <a:fillRect/>
          </a:stretch>
        </p:blipFill>
        <p:spPr>
          <a:xfrm>
            <a:off x="3679097" y="2967969"/>
            <a:ext cx="2928804" cy="2196603"/>
          </a:xfrm>
          <a:prstGeom prst="rect">
            <a:avLst/>
          </a:prstGeom>
        </p:spPr>
      </p:pic>
      <p:pic>
        <p:nvPicPr>
          <p:cNvPr id="42" name="Picture 41">
            <a:extLst>
              <a:ext uri="{FF2B5EF4-FFF2-40B4-BE49-F238E27FC236}">
                <a16:creationId xmlns:a16="http://schemas.microsoft.com/office/drawing/2014/main" id="{D8778351-DED8-CA1C-63F9-ECAD3377151F}"/>
              </a:ext>
            </a:extLst>
          </p:cNvPr>
          <p:cNvPicPr>
            <a:picLocks noChangeAspect="1"/>
          </p:cNvPicPr>
          <p:nvPr/>
        </p:nvPicPr>
        <p:blipFill>
          <a:blip r:embed="rId6"/>
          <a:stretch>
            <a:fillRect/>
          </a:stretch>
        </p:blipFill>
        <p:spPr>
          <a:xfrm>
            <a:off x="3635189" y="234414"/>
            <a:ext cx="2956406" cy="2217305"/>
          </a:xfrm>
          <a:prstGeom prst="rect">
            <a:avLst/>
          </a:prstGeom>
        </p:spPr>
      </p:pic>
    </p:spTree>
    <p:extLst>
      <p:ext uri="{BB962C8B-B14F-4D97-AF65-F5344CB8AC3E}">
        <p14:creationId xmlns:p14="http://schemas.microsoft.com/office/powerpoint/2010/main" val="13743643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129</TotalTime>
  <Words>310</Words>
  <Application>Microsoft Macintosh PowerPoint</Application>
  <PresentationFormat>A4 Paper (210x297 mm)</PresentationFormat>
  <Paragraphs>9</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William Shakespeare Morton</dc:creator>
  <cp:lastModifiedBy>William Shakespeare Morton</cp:lastModifiedBy>
  <cp:revision>6</cp:revision>
  <dcterms:created xsi:type="dcterms:W3CDTF">2024-01-10T11:45:04Z</dcterms:created>
  <dcterms:modified xsi:type="dcterms:W3CDTF">2024-01-10T13:54:49Z</dcterms:modified>
</cp:coreProperties>
</file>

<file path=docProps/thumbnail.jpeg>
</file>